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307" r:id="rId3"/>
    <p:sldId id="306" r:id="rId4"/>
    <p:sldId id="308" r:id="rId5"/>
    <p:sldId id="305" r:id="rId6"/>
    <p:sldId id="282" r:id="rId7"/>
    <p:sldId id="281" r:id="rId8"/>
    <p:sldId id="280" r:id="rId9"/>
    <p:sldId id="279" r:id="rId10"/>
    <p:sldId id="278" r:id="rId11"/>
    <p:sldId id="277" r:id="rId12"/>
    <p:sldId id="276" r:id="rId13"/>
    <p:sldId id="284" r:id="rId14"/>
    <p:sldId id="285" r:id="rId15"/>
    <p:sldId id="286" r:id="rId16"/>
    <p:sldId id="269" r:id="rId17"/>
    <p:sldId id="270" r:id="rId18"/>
    <p:sldId id="271" r:id="rId19"/>
    <p:sldId id="272" r:id="rId20"/>
    <p:sldId id="273" r:id="rId21"/>
    <p:sldId id="274" r:id="rId22"/>
    <p:sldId id="261" r:id="rId23"/>
    <p:sldId id="259" r:id="rId24"/>
    <p:sldId id="292" r:id="rId25"/>
    <p:sldId id="257" r:id="rId26"/>
    <p:sldId id="289" r:id="rId27"/>
    <p:sldId id="290" r:id="rId28"/>
    <p:sldId id="291" r:id="rId29"/>
    <p:sldId id="263" r:id="rId30"/>
    <p:sldId id="293" r:id="rId31"/>
    <p:sldId id="288" r:id="rId32"/>
    <p:sldId id="296" r:id="rId33"/>
    <p:sldId id="298" r:id="rId34"/>
    <p:sldId id="299" r:id="rId35"/>
    <p:sldId id="260" r:id="rId36"/>
    <p:sldId id="258" r:id="rId37"/>
    <p:sldId id="262" r:id="rId38"/>
    <p:sldId id="287" r:id="rId39"/>
    <p:sldId id="267" r:id="rId40"/>
    <p:sldId id="264" r:id="rId41"/>
    <p:sldId id="294" r:id="rId42"/>
    <p:sldId id="265" r:id="rId43"/>
    <p:sldId id="268" r:id="rId44"/>
    <p:sldId id="266" r:id="rId45"/>
    <p:sldId id="295" r:id="rId46"/>
    <p:sldId id="300" r:id="rId47"/>
    <p:sldId id="297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4" autoAdjust="0"/>
    <p:restoredTop sz="94660"/>
  </p:normalViewPr>
  <p:slideViewPr>
    <p:cSldViewPr snapToGrid="0" snapToObjects="1">
      <p:cViewPr>
        <p:scale>
          <a:sx n="76" d="100"/>
          <a:sy n="76" d="100"/>
        </p:scale>
        <p:origin x="-2056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571F6-2D7C-FE43-A771-DABBE614C03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E15D-C365-6F44-846A-5592D1C50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9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7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B512-F0B6-0444-BB17-9F0C8E682363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7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Relationship Id="rId3" Type="http://schemas.openxmlformats.org/officeDocument/2006/relationships/image" Target="../media/image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neural basis for </a:t>
            </a:r>
            <a:br>
              <a:rPr lang="en-US" dirty="0" smtClean="0"/>
            </a:br>
            <a:r>
              <a:rPr lang="en-US" dirty="0" smtClean="0"/>
              <a:t>contrast and motion coherence discrimination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1550" y="5344538"/>
            <a:ext cx="3384929" cy="1333477"/>
          </a:xfrm>
        </p:spPr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Birman</a:t>
            </a:r>
            <a:endParaRPr lang="en-US" dirty="0" smtClean="0"/>
          </a:p>
          <a:p>
            <a:r>
              <a:rPr lang="en-US" dirty="0" err="1" smtClean="0"/>
              <a:t>Frisem</a:t>
            </a:r>
            <a:r>
              <a:rPr lang="en-US" dirty="0" smtClean="0"/>
              <a:t> 2017-06-26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83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466467" y="1778565"/>
            <a:ext cx="145200" cy="4807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73667" y="2520935"/>
            <a:ext cx="145200" cy="337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480867" y="3400799"/>
            <a:ext cx="145200" cy="96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466467" y="3946999"/>
            <a:ext cx="145200" cy="96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466467" y="4420203"/>
            <a:ext cx="145200" cy="2565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inmotion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" y="219813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88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linmotion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" y="2198139"/>
            <a:ext cx="1905000" cy="19050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9484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pic>
        <p:nvPicPr>
          <p:cNvPr id="28" name="Picture 27" descr="linmotion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" y="219813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93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7454" y="275805"/>
            <a:ext cx="6269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Encoding model of stimulus features</a:t>
            </a:r>
            <a:endParaRPr lang="en-US" sz="3200" dirty="0"/>
          </a:p>
        </p:txBody>
      </p:sp>
      <p:pic>
        <p:nvPicPr>
          <p:cNvPr id="29" name="Picture 28" descr="linmotion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" y="219813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67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7454" y="275805"/>
            <a:ext cx="6269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Encoding model of stimulus features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1132810" y="5241130"/>
            <a:ext cx="72378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/>
              <a:t>Encode contrast and motion coherence</a:t>
            </a:r>
          </a:p>
        </p:txBody>
      </p:sp>
      <p:pic>
        <p:nvPicPr>
          <p:cNvPr id="45" name="Picture 44" descr="linmotion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" y="219813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94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7454" y="275805"/>
            <a:ext cx="6269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Encoding model of stimulus features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1132810" y="5241130"/>
            <a:ext cx="72378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/>
              <a:t>Encode contrast and motion coherence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Compare to behavior (discrimination)</a:t>
            </a:r>
            <a:endParaRPr lang="en-US" sz="3200" dirty="0"/>
          </a:p>
        </p:txBody>
      </p:sp>
      <p:pic>
        <p:nvPicPr>
          <p:cNvPr id="31" name="Picture 30" descr="linmotion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" y="219813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304999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3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6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9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880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5983987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1343135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2409733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4380594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9398497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21265294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4041235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20140212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9331414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2545985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08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8872753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54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4214751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423885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37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nmotion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62" y="1279762"/>
            <a:ext cx="4298477" cy="429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981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3851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06" y="-685284"/>
            <a:ext cx="14786593" cy="7426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5450" y="3977348"/>
            <a:ext cx="55370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 observers, asynchronous fixation task</a:t>
            </a:r>
          </a:p>
          <a:p>
            <a:endParaRPr lang="en-US" sz="2400" dirty="0"/>
          </a:p>
          <a:p>
            <a:r>
              <a:rPr lang="en-US" sz="2400" dirty="0" smtClean="0"/>
              <a:t>800+ trials (20 per experimental condition)</a:t>
            </a:r>
          </a:p>
          <a:p>
            <a:endParaRPr lang="en-US" sz="2400" dirty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hr</a:t>
            </a:r>
            <a:r>
              <a:rPr lang="en-US" sz="2400" dirty="0" smtClean="0"/>
              <a:t> </a:t>
            </a:r>
            <a:r>
              <a:rPr lang="en-US" sz="2400" dirty="0" err="1" smtClean="0"/>
              <a:t>retinotopy</a:t>
            </a:r>
            <a:endParaRPr lang="en-US" sz="2400" dirty="0"/>
          </a:p>
          <a:p>
            <a:r>
              <a:rPr lang="en-US" sz="2400" dirty="0" smtClean="0"/>
              <a:t>4 x 2 </a:t>
            </a:r>
            <a:r>
              <a:rPr lang="en-US" sz="2400" dirty="0" err="1" smtClean="0"/>
              <a:t>hr</a:t>
            </a:r>
            <a:r>
              <a:rPr lang="en-US" sz="2400" dirty="0" smtClean="0"/>
              <a:t> scanning sessions</a:t>
            </a:r>
          </a:p>
        </p:txBody>
      </p:sp>
    </p:spTree>
    <p:extLst>
      <p:ext uri="{BB962C8B-B14F-4D97-AF65-F5344CB8AC3E}">
        <p14:creationId xmlns:p14="http://schemas.microsoft.com/office/powerpoint/2010/main" val="1540054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02" y="0"/>
            <a:ext cx="5459598" cy="4122106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3338231"/>
            <a:ext cx="5014252" cy="3305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8768" y="229170"/>
            <a:ext cx="240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6"/>
                </a:solidFill>
              </a:rPr>
              <a:t>V1</a:t>
            </a:r>
            <a:endParaRPr lang="en-US" sz="54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5981" y="5720229"/>
            <a:ext cx="258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4"/>
                </a:solidFill>
              </a:rPr>
              <a:t>MT</a:t>
            </a:r>
            <a:endParaRPr lang="en-US" sz="5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91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6073" y="1687866"/>
            <a:ext cx="77023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Within-subject analysis:</a:t>
            </a:r>
          </a:p>
          <a:p>
            <a:endParaRPr lang="en-US" sz="2400" dirty="0"/>
          </a:p>
          <a:p>
            <a:r>
              <a:rPr lang="en-US" sz="2400" dirty="0" err="1" smtClean="0"/>
              <a:t>Timecourses</a:t>
            </a:r>
            <a:r>
              <a:rPr lang="en-US" sz="2400" dirty="0" smtClean="0"/>
              <a:t> were averaged across ROIs</a:t>
            </a:r>
          </a:p>
          <a:p>
            <a:endParaRPr lang="en-US" sz="2400" dirty="0"/>
          </a:p>
          <a:p>
            <a:r>
              <a:rPr lang="en-US" sz="2400" dirty="0" err="1" smtClean="0"/>
              <a:t>Deconvolution</a:t>
            </a:r>
            <a:r>
              <a:rPr lang="en-US" sz="2400" dirty="0" smtClean="0"/>
              <a:t> used to obtain per-condition </a:t>
            </a:r>
            <a:r>
              <a:rPr lang="en-US" sz="2400" dirty="0" err="1" smtClean="0"/>
              <a:t>timecourses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185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vg_cc_con_V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55" y="179697"/>
            <a:ext cx="4804985" cy="3279593"/>
          </a:xfrm>
          <a:prstGeom prst="rect">
            <a:avLst/>
          </a:prstGeom>
        </p:spPr>
      </p:pic>
      <p:pic>
        <p:nvPicPr>
          <p:cNvPr id="6" name="Picture 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7" name="Picture 6" descr="avg_cc_coh_V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82" y="3158482"/>
            <a:ext cx="4726779" cy="322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3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id_plot_V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008" y="868999"/>
            <a:ext cx="6516510" cy="5826527"/>
          </a:xfrm>
          <a:prstGeom prst="rect">
            <a:avLst/>
          </a:prstGeom>
        </p:spPr>
      </p:pic>
      <p:pic>
        <p:nvPicPr>
          <p:cNvPr id="3" name="Picture 2" descr="avg_cc_con_V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67" y="2590289"/>
            <a:ext cx="2301531" cy="1570886"/>
          </a:xfrm>
          <a:prstGeom prst="rect">
            <a:avLst/>
          </a:prstGeom>
        </p:spPr>
      </p:pic>
      <p:pic>
        <p:nvPicPr>
          <p:cNvPr id="4" name="Picture 3" descr="V1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 descr="avg_cc_coh_V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80" y="-189553"/>
            <a:ext cx="2220366" cy="151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24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3" name="Picture 2" descr="avg_cc_con_M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85" y="139072"/>
            <a:ext cx="4937956" cy="3370351"/>
          </a:xfrm>
          <a:prstGeom prst="rect">
            <a:avLst/>
          </a:prstGeom>
        </p:spPr>
      </p:pic>
      <p:pic>
        <p:nvPicPr>
          <p:cNvPr id="4" name="Picture 3" descr="avg_cc_coh_M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801" y="3374268"/>
            <a:ext cx="4810260" cy="32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id_plot_M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641" y="875105"/>
            <a:ext cx="6217124" cy="5558840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92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3_fMRI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2" y="1637146"/>
            <a:ext cx="8593792" cy="303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60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nmotion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62" y="1279762"/>
            <a:ext cx="4298477" cy="4298477"/>
          </a:xfrm>
          <a:prstGeom prst="rect">
            <a:avLst/>
          </a:prstGeom>
        </p:spPr>
      </p:pic>
      <p:pic>
        <p:nvPicPr>
          <p:cNvPr id="2" name="Picture 1" descr="linmotion10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62" y="1279762"/>
            <a:ext cx="4298477" cy="429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9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fits_l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" y="254781"/>
            <a:ext cx="4504845" cy="667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63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fits_l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" y="254781"/>
            <a:ext cx="4504845" cy="6677770"/>
          </a:xfrm>
          <a:prstGeom prst="rect">
            <a:avLst/>
          </a:prstGeom>
        </p:spPr>
      </p:pic>
      <p:pic>
        <p:nvPicPr>
          <p:cNvPr id="3" name="Picture 2" descr="avg_fits_nak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46" y="254781"/>
            <a:ext cx="4521554" cy="670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64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sensitivity_nak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08" y="1186900"/>
            <a:ext cx="8622396" cy="431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67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7454" y="275805"/>
            <a:ext cx="6269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Encoding model of stimulus features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1132810" y="5241130"/>
            <a:ext cx="72378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 smtClean="0"/>
              <a:t>Encode contrast and motion coherence</a:t>
            </a:r>
          </a:p>
          <a:p>
            <a:pPr marL="514350" indent="-514350">
              <a:buAutoNum type="arabicPeriod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Compare to behavior (discrimination)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332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7454" y="275805"/>
            <a:ext cx="6269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Encoding model of stimulus features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1132810" y="5241130"/>
            <a:ext cx="72378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Encode contrast and motion coherence</a:t>
            </a:r>
          </a:p>
          <a:p>
            <a:pPr marL="514350" indent="-514350">
              <a:buAutoNum type="arabicPeriod"/>
            </a:pPr>
            <a:r>
              <a:rPr lang="en-US" sz="3200" b="1" dirty="0" smtClean="0"/>
              <a:t>Compare to behavior (discrimination)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29842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beha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193"/>
            <a:ext cx="9407401" cy="566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6_Behav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07" y="1732025"/>
            <a:ext cx="8419393" cy="29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52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396" y="289573"/>
            <a:ext cx="3886987" cy="58379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12978" y="6427012"/>
            <a:ext cx="2016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2729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395862" y="329910"/>
            <a:ext cx="8230631" cy="60538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85517" y="5690944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935977" y="4486773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56423" y="4519762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06883" y="3315591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10834" y="3365075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61294" y="2160904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48751" y="2210388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599211" y="1006217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38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nmotion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62" y="1279762"/>
            <a:ext cx="4298477" cy="4298477"/>
          </a:xfrm>
          <a:prstGeom prst="rect">
            <a:avLst/>
          </a:prstGeom>
        </p:spPr>
      </p:pic>
      <p:pic>
        <p:nvPicPr>
          <p:cNvPr id="2" name="Picture 1" descr="linmotion100.gif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62" y="1279762"/>
            <a:ext cx="4298477" cy="429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2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linear_sig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0" y="623185"/>
            <a:ext cx="9144000" cy="55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35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4027738">
            <a:off x="3455399" y="-1746558"/>
            <a:ext cx="2194033" cy="1019854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395862" y="329910"/>
            <a:ext cx="8230631" cy="60538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85517" y="5690944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935977" y="4486773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56423" y="4519762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06883" y="3315591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10834" y="3365075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61294" y="2160904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48751" y="2210388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599211" y="1006217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95229" y="5130444"/>
            <a:ext cx="3910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Sensitivity = Response / Noise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8817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linear_sigma,poiss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36"/>
            <a:ext cx="9352240" cy="56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45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385517" y="4249410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935977" y="2795861"/>
            <a:ext cx="0" cy="14535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35977" y="2795861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482530" y="1906379"/>
            <a:ext cx="0" cy="8894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10834" y="1906379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98104" y="1355831"/>
            <a:ext cx="0" cy="5505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48751" y="1335169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629197" y="1039088"/>
            <a:ext cx="0" cy="2960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Curved Connector 3"/>
          <p:cNvCxnSpPr/>
          <p:nvPr/>
        </p:nvCxnSpPr>
        <p:spPr>
          <a:xfrm flipV="1">
            <a:off x="-7076033" y="964868"/>
            <a:ext cx="15702526" cy="978182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-566405" y="5663156"/>
            <a:ext cx="2780532" cy="18298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27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explin_doublesig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2248"/>
            <a:ext cx="9654081" cy="58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29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del_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02" y="1052828"/>
            <a:ext cx="63373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17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97286" y="267514"/>
            <a:ext cx="93596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A single encoding model can be used to </a:t>
            </a:r>
          </a:p>
          <a:p>
            <a:pPr algn="ctr"/>
            <a:r>
              <a:rPr lang="en-US" sz="3200" dirty="0"/>
              <a:t>p</a:t>
            </a:r>
            <a:r>
              <a:rPr lang="en-US" sz="3200" dirty="0" smtClean="0"/>
              <a:t>erform contrast and motion coherence discrimination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45215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2" y="3324777"/>
            <a:ext cx="3735854" cy="24905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232" y="518058"/>
            <a:ext cx="2392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Thanks! 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08232" y="5948471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43368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nmotion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" y="219813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22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66467" y="1778565"/>
            <a:ext cx="145200" cy="4807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inmotion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" y="219813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69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466467" y="1778565"/>
            <a:ext cx="145200" cy="4807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73667" y="2520935"/>
            <a:ext cx="145200" cy="337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inmotion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" y="219813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48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466467" y="1778565"/>
            <a:ext cx="145200" cy="4807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73667" y="2520935"/>
            <a:ext cx="145200" cy="337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480867" y="3400799"/>
            <a:ext cx="145200" cy="96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inmotion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" y="219813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14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466467" y="1778565"/>
            <a:ext cx="145200" cy="4807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73667" y="2520935"/>
            <a:ext cx="145200" cy="337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480867" y="3400799"/>
            <a:ext cx="145200" cy="96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466467" y="3946999"/>
            <a:ext cx="145200" cy="96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inmotion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" y="219813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93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3430</TotalTime>
  <Words>152</Words>
  <Application>Microsoft Macintosh PowerPoint</Application>
  <PresentationFormat>On-screen Show (4:3)</PresentationFormat>
  <Paragraphs>36</Paragraphs>
  <Slides>47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A common neural basis for  contrast and motion coherence discrimination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Cortical representations of contrast and motion coherence in visual cortex</dc:title>
  <dc:creator>Dan</dc:creator>
  <cp:lastModifiedBy>Dan</cp:lastModifiedBy>
  <cp:revision>27</cp:revision>
  <dcterms:created xsi:type="dcterms:W3CDTF">2017-05-13T19:13:39Z</dcterms:created>
  <dcterms:modified xsi:type="dcterms:W3CDTF">2017-05-17T22:19:57Z</dcterms:modified>
</cp:coreProperties>
</file>